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4" r:id="rId9"/>
    <p:sldId id="346" r:id="rId10"/>
    <p:sldId id="347" r:id="rId11"/>
    <p:sldId id="348" r:id="rId12"/>
    <p:sldId id="343" r:id="rId13"/>
    <p:sldId id="337" r:id="rId14"/>
    <p:sldId id="339" r:id="rId15"/>
    <p:sldId id="340" r:id="rId16"/>
    <p:sldId id="338" r:id="rId17"/>
    <p:sldId id="341" r:id="rId18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558"/>
  </p:normalViewPr>
  <p:slideViewPr>
    <p:cSldViewPr>
      <p:cViewPr varScale="1">
        <p:scale>
          <a:sx n="121" d="100"/>
          <a:sy n="121" d="100"/>
        </p:scale>
        <p:origin x="1792" y="168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hsh019.pythonanywher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택배 도난 방지 시스템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2022110207</a:t>
            </a:r>
            <a:r>
              <a:rPr lang="en-US" altLang="ko-KR" sz="24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한승헌</a:t>
            </a:r>
            <a:endParaRPr sz="24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79508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클라이언트에 알림 발송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spc="-5" dirty="0">
              <a:solidFill>
                <a:srgbClr val="558ED5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Gulim"/>
              </a:rPr>
              <a:t> </a:t>
            </a:r>
            <a:r>
              <a:rPr lang="en-US" altLang="ko-KR" sz="1400" spc="-5" dirty="0">
                <a:solidFill>
                  <a:schemeClr val="tx1"/>
                </a:solidFill>
                <a:latin typeface="+mn-ea"/>
                <a:cs typeface="Gulim"/>
              </a:rPr>
              <a:t>firebase</a:t>
            </a:r>
            <a:r>
              <a:rPr lang="ko-KR" altLang="en-US" sz="1400" spc="-5" dirty="0" err="1">
                <a:solidFill>
                  <a:schemeClr val="tx1"/>
                </a:solidFill>
                <a:latin typeface="+mn-ea"/>
                <a:cs typeface="Gulim"/>
              </a:rPr>
              <a:t>를</a:t>
            </a:r>
            <a:r>
              <a:rPr lang="ko-KR" altLang="en-US" sz="1400" spc="-5" dirty="0">
                <a:solidFill>
                  <a:schemeClr val="tx1"/>
                </a:solidFill>
                <a:latin typeface="+mn-ea"/>
                <a:cs typeface="Gulim"/>
              </a:rPr>
              <a:t> 통해 클라이언트에 알림을 보냄</a:t>
            </a:r>
            <a:endParaRPr lang="ko-KR" altLang="en-US" sz="8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2D146E-8413-7D51-355B-236AEE9FCA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55" y="2438400"/>
            <a:ext cx="4572000" cy="29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6946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084912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2426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500" kern="0" dirty="0">
                <a:solidFill>
                  <a:schemeClr val="tx1"/>
                </a:solidFill>
                <a:latin typeface="+mn-ea"/>
                <a:cs typeface="Gulim"/>
              </a:rPr>
              <a:t>사용자가 집을 비운 사이 택배가 도착했을 경우</a:t>
            </a:r>
            <a:endParaRPr lang="en-US" altLang="ko-KR" sz="15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500" kern="0" dirty="0">
                <a:solidFill>
                  <a:schemeClr val="tx1"/>
                </a:solidFill>
                <a:latin typeface="+mn-ea"/>
                <a:cs typeface="Gulim"/>
              </a:rPr>
              <a:t>택배도착이라는 알림을 띄우고</a:t>
            </a:r>
            <a:endParaRPr lang="en-US" altLang="ko-KR" sz="15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500" kern="0" dirty="0">
                <a:solidFill>
                  <a:schemeClr val="tx1"/>
                </a:solidFill>
                <a:latin typeface="+mn-ea"/>
                <a:cs typeface="Gulim"/>
              </a:rPr>
              <a:t>사용자가 집을 비운 사이 있던 택배가 사라지는 경우 </a:t>
            </a:r>
            <a:endParaRPr lang="en-US" altLang="ko-KR" sz="15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500" kern="0" dirty="0" err="1">
                <a:solidFill>
                  <a:schemeClr val="tx1"/>
                </a:solidFill>
                <a:latin typeface="+mn-ea"/>
                <a:cs typeface="Gulim"/>
              </a:rPr>
              <a:t>도난의심이라는</a:t>
            </a:r>
            <a:r>
              <a:rPr lang="ko-KR" altLang="en-US" sz="1500" kern="0" dirty="0">
                <a:solidFill>
                  <a:schemeClr val="tx1"/>
                </a:solidFill>
                <a:latin typeface="+mn-ea"/>
                <a:cs typeface="Gulim"/>
              </a:rPr>
              <a:t> 알림을 띄운다</a:t>
            </a: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모바일 알림 기능 및 </a:t>
            </a:r>
            <a:r>
              <a:rPr lang="ko-KR" altLang="en-US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확인창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인간의 얼굴, 휴대 전화, 통신 장치, 휴대용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D180E0-80C6-826C-BB6B-5B37234E3AD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484" y="1447800"/>
            <a:ext cx="1466193" cy="2362200"/>
          </a:xfrm>
          <a:prstGeom prst="rect">
            <a:avLst/>
          </a:prstGeom>
        </p:spPr>
      </p:pic>
      <p:pic>
        <p:nvPicPr>
          <p:cNvPr id="10" name="그림 9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C06C35-020B-14B4-312F-0CB3909951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31" y="1447800"/>
            <a:ext cx="2437524" cy="2551579"/>
          </a:xfrm>
          <a:prstGeom prst="rect">
            <a:avLst/>
          </a:prstGeom>
        </p:spPr>
      </p:pic>
      <p:pic>
        <p:nvPicPr>
          <p:cNvPr id="12" name="그림 11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7F665D-411B-CC3F-A992-B3586125CE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590" y="1649949"/>
            <a:ext cx="2209800" cy="23494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171DFB-5934-A5B0-0DD7-F26163C0FA6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774" y="4329385"/>
            <a:ext cx="1252299" cy="2528615"/>
          </a:xfrm>
          <a:prstGeom prst="rect">
            <a:avLst/>
          </a:prstGeom>
        </p:spPr>
      </p:pic>
      <p:pic>
        <p:nvPicPr>
          <p:cNvPr id="15" name="그림 14" descr="휴대 전화, 휴대용 통신 장치, 통신 장치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4B8EE8-9556-E5AA-01F6-F7B4595180E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4229549"/>
            <a:ext cx="1447800" cy="26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798560" cy="19678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i="1" spc="-5" dirty="0" err="1">
                <a:solidFill>
                  <a:srgbClr val="558ED5"/>
                </a:solidFill>
                <a:latin typeface="+mn-ea"/>
                <a:cs typeface="Malgun Gothic"/>
              </a:rPr>
              <a:t>엣지</a:t>
            </a:r>
            <a:endParaRPr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Pretrained</a:t>
            </a:r>
            <a:r>
              <a:rPr lang="ko-KR" altLang="en-US" dirty="0">
                <a:latin typeface="+mn-ea"/>
                <a:cs typeface="Gulim"/>
              </a:rPr>
              <a:t> 모델과 데이터셋을 이용해 학습시킨 모델을 함께 이용해서 사람과 택배를 검출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이벤트 발생 조건에 </a:t>
            </a:r>
            <a:r>
              <a:rPr lang="ko-KR" altLang="en-US" dirty="0" err="1">
                <a:latin typeface="+mn-ea"/>
                <a:cs typeface="Gulim"/>
              </a:rPr>
              <a:t>맞다면</a:t>
            </a:r>
            <a:r>
              <a:rPr lang="ko-KR" altLang="en-US" dirty="0">
                <a:latin typeface="+mn-ea"/>
                <a:cs typeface="Gulim"/>
              </a:rPr>
              <a:t> 서버에 </a:t>
            </a:r>
            <a:r>
              <a:rPr lang="en-US" altLang="ko-KR" dirty="0">
                <a:latin typeface="+mn-ea"/>
                <a:cs typeface="Gulim"/>
              </a:rPr>
              <a:t>post</a:t>
            </a:r>
            <a:endParaRPr lang="en-US" altLang="ko-KR" sz="18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dirty="0">
              <a:latin typeface="+mn-ea"/>
              <a:cs typeface="Guli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2B4CB-6BB7-DA9C-2F5A-9DEF3AAA87FE}"/>
              </a:ext>
            </a:extLst>
          </p:cNvPr>
          <p:cNvSpPr txBox="1"/>
          <p:nvPr/>
        </p:nvSpPr>
        <p:spPr>
          <a:xfrm>
            <a:off x="533400" y="3092663"/>
            <a:ext cx="8798560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i="1" spc="-5" dirty="0">
                <a:solidFill>
                  <a:srgbClr val="558ED5"/>
                </a:solidFill>
                <a:latin typeface="+mn-ea"/>
                <a:cs typeface="Malgun Gothic"/>
              </a:rPr>
              <a:t>서버</a:t>
            </a:r>
            <a:endParaRPr lang="ko-KR" altLang="en-US"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 err="1">
                <a:latin typeface="+mn-ea"/>
                <a:cs typeface="Gulim"/>
              </a:rPr>
              <a:t>엣지로부터</a:t>
            </a:r>
            <a:r>
              <a:rPr lang="ko-KR" altLang="en-US" dirty="0">
                <a:latin typeface="+mn-ea"/>
                <a:cs typeface="Gulim"/>
              </a:rPr>
              <a:t> 받은 요청을 확인후 </a:t>
            </a:r>
            <a:r>
              <a:rPr lang="en-US" altLang="ko-KR" dirty="0">
                <a:latin typeface="+mn-ea"/>
                <a:cs typeface="Gulim"/>
              </a:rPr>
              <a:t>post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Firebase</a:t>
            </a:r>
            <a:r>
              <a:rPr lang="ko-KR" altLang="en-US" dirty="0" err="1">
                <a:latin typeface="+mn-ea"/>
                <a:cs typeface="Gulim"/>
              </a:rPr>
              <a:t>를</a:t>
            </a:r>
            <a:r>
              <a:rPr lang="ko-KR" altLang="en-US" dirty="0">
                <a:latin typeface="+mn-ea"/>
                <a:cs typeface="Gulim"/>
              </a:rPr>
              <a:t> 이용해서 클라이언트에 알림 보냄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EF972-2617-9633-27DB-BAA904C05D5F}"/>
              </a:ext>
            </a:extLst>
          </p:cNvPr>
          <p:cNvSpPr txBox="1"/>
          <p:nvPr/>
        </p:nvSpPr>
        <p:spPr>
          <a:xfrm>
            <a:off x="533400" y="4651269"/>
            <a:ext cx="8839200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i="1" spc="-5" dirty="0">
                <a:solidFill>
                  <a:srgbClr val="558ED5"/>
                </a:solidFill>
                <a:latin typeface="+mn-ea"/>
                <a:cs typeface="Malgun Gothic"/>
              </a:rPr>
              <a:t>클라이언트</a:t>
            </a:r>
            <a:endParaRPr lang="ko-KR" altLang="en-US" sz="20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서버로부터 알림을 받음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서버로부터 동기화해 </a:t>
            </a:r>
            <a:r>
              <a:rPr lang="en-US" altLang="ko-KR" dirty="0">
                <a:latin typeface="+mn-ea"/>
                <a:cs typeface="Gulim"/>
              </a:rPr>
              <a:t>post</a:t>
            </a:r>
            <a:r>
              <a:rPr lang="ko-KR" altLang="en-US" dirty="0">
                <a:latin typeface="+mn-ea"/>
                <a:cs typeface="Gulim"/>
              </a:rPr>
              <a:t>된 목록들을 가져올 수 있음</a:t>
            </a:r>
            <a:endParaRPr lang="en-US" altLang="ko-KR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6" name="그림 5" descr="통신 장치, 휴대 전화, 휴대용 통신 장치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1E0D9A-03D3-30C5-713E-534C86DAC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229321"/>
            <a:ext cx="2900303" cy="5377251"/>
          </a:xfrm>
          <a:prstGeom prst="rect">
            <a:avLst/>
          </a:prstGeom>
        </p:spPr>
      </p:pic>
      <p:pic>
        <p:nvPicPr>
          <p:cNvPr id="8" name="그림 7" descr="텍스트, 정보기기, 휴대 전화, 휴대용 통신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41D09F-84F5-4322-595C-DAFB84CA7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531" y="1229321"/>
            <a:ext cx="2694937" cy="5377252"/>
          </a:xfrm>
          <a:prstGeom prst="rect">
            <a:avLst/>
          </a:prstGeom>
        </p:spPr>
      </p:pic>
      <p:pic>
        <p:nvPicPr>
          <p:cNvPr id="10" name="그림 9" descr="정보기기, 통신 장치, 휴대용 통신 장치, 모바일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B45825-334D-8612-6F39-F1309F8C2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896" y="1278502"/>
            <a:ext cx="258473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7777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sz="20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에서 가상환경 이슈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서버가 정해준 가상환경을 </a:t>
            </a:r>
            <a:r>
              <a:rPr lang="ko-KR" altLang="en-US" dirty="0" err="1">
                <a:latin typeface="+mn-ea"/>
                <a:cs typeface="Gulim"/>
              </a:rPr>
              <a:t>찾지를</a:t>
            </a:r>
            <a:r>
              <a:rPr lang="ko-KR" altLang="en-US" dirty="0">
                <a:latin typeface="+mn-ea"/>
                <a:cs typeface="Gulim"/>
              </a:rPr>
              <a:t> 못해서 해결하는데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애를 썼습니다</a:t>
            </a:r>
            <a:r>
              <a:rPr lang="en-US" altLang="ko-KR" dirty="0">
                <a:latin typeface="+mn-ea"/>
                <a:cs typeface="Gulim"/>
              </a:rPr>
              <a:t>.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A4415-DF3B-BC38-FD0D-3E8C7C3E251A}"/>
              </a:ext>
            </a:extLst>
          </p:cNvPr>
          <p:cNvSpPr txBox="1"/>
          <p:nvPr/>
        </p:nvSpPr>
        <p:spPr>
          <a:xfrm>
            <a:off x="574040" y="2452156"/>
            <a:ext cx="8341360" cy="113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데이터셋 학습 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알맞은 데이터셋을 찾고 학습을 시키는 과정에서 약간 </a:t>
            </a:r>
            <a:r>
              <a:rPr lang="ko-KR" altLang="en-US" sz="1800" dirty="0" err="1">
                <a:latin typeface="+mn-ea"/>
                <a:cs typeface="Gulim"/>
              </a:rPr>
              <a:t>오버피팅이</a:t>
            </a:r>
            <a:r>
              <a:rPr lang="ko-KR" altLang="en-US" sz="1800" dirty="0">
                <a:latin typeface="+mn-ea"/>
                <a:cs typeface="Gulim"/>
              </a:rPr>
              <a:t> </a:t>
            </a:r>
            <a:r>
              <a:rPr lang="ko-KR" altLang="en-US" sz="1800" dirty="0" err="1">
                <a:latin typeface="+mn-ea"/>
                <a:cs typeface="Gulim"/>
              </a:rPr>
              <a:t>된것</a:t>
            </a:r>
            <a:r>
              <a:rPr lang="ko-KR" altLang="en-US" sz="1800" dirty="0">
                <a:latin typeface="+mn-ea"/>
                <a:cs typeface="Gulim"/>
              </a:rPr>
              <a:t> 같습니다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화면 기록 2025-12-19 23.31.40">
            <a:hlinkClick r:id="" action="ppaction://media"/>
            <a:extLst>
              <a:ext uri="{FF2B5EF4-FFF2-40B4-BE49-F238E27FC236}">
                <a16:creationId xmlns:a16="http://schemas.microsoft.com/office/drawing/2014/main" id="{F505308E-07BF-0494-3B62-484288F61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998393"/>
            <a:ext cx="8375650" cy="54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722360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범죄 예방 및 신속 대응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택배 분실이나 도난 발생 시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사용자가 보다 빠르게 대처할 수 있어 분실 피해를 최소화 함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4E50C19-C8D4-D484-A58F-11E9E2A03EA3}"/>
              </a:ext>
            </a:extLst>
          </p:cNvPr>
          <p:cNvSpPr txBox="1"/>
          <p:nvPr/>
        </p:nvSpPr>
        <p:spPr>
          <a:xfrm>
            <a:off x="555505" y="2751070"/>
            <a:ext cx="8722360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효율적인 보안 시스템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24</a:t>
            </a:r>
            <a:r>
              <a:rPr lang="ko-KR" altLang="en-US" dirty="0">
                <a:latin typeface="+mn-ea"/>
                <a:cs typeface="Gulim"/>
              </a:rPr>
              <a:t>시간 녹화하는 방식 대비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이벤트가 발생할 때마다 </a:t>
            </a:r>
            <a:r>
              <a:rPr lang="ko-KR" altLang="en-US" dirty="0" err="1">
                <a:latin typeface="+mn-ea"/>
                <a:cs typeface="Gulim"/>
              </a:rPr>
              <a:t>보낼수</a:t>
            </a:r>
            <a:r>
              <a:rPr lang="ko-KR" altLang="en-US" dirty="0">
                <a:latin typeface="+mn-ea"/>
                <a:cs typeface="Gulim"/>
              </a:rPr>
              <a:t> 있어 전력측면에서 효율적임</a:t>
            </a: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983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  <a:hlinkClick r:id="rId2"/>
              </a:rPr>
              <a:t>http://hsh019.pythonanywhere.com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https://</a:t>
            </a:r>
            <a:r>
              <a:rPr lang="en-US" altLang="ko-KR" sz="2000" spc="-5" dirty="0" err="1">
                <a:solidFill>
                  <a:srgbClr val="558ED5"/>
                </a:solidFill>
                <a:latin typeface="+mn-ea"/>
                <a:cs typeface="Malgun Gothic"/>
              </a:rPr>
              <a:t>github.com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/Han019/</a:t>
            </a:r>
            <a:r>
              <a:rPr lang="en-US" altLang="ko-KR" sz="2000" spc="-5" dirty="0" err="1">
                <a:solidFill>
                  <a:srgbClr val="558ED5"/>
                </a:solidFill>
                <a:latin typeface="+mn-ea"/>
                <a:cs typeface="Malgun Gothic"/>
              </a:rPr>
              <a:t>detectTheft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rgbClr val="FF0000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49532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Package Computer Vision Model </a:t>
            </a:r>
            <a:r>
              <a:rPr lang="ko-KR" altLang="en-US" sz="1600" dirty="0">
                <a:latin typeface="+mn-ea"/>
              </a:rPr>
              <a:t>훈련 데이터 기준 검출 객체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Package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1-4.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Person</a:t>
            </a:r>
            <a:r>
              <a:rPr lang="ko-KR" altLang="en-US" sz="1600" dirty="0">
                <a:latin typeface="+mn-ea"/>
              </a:rPr>
              <a:t>과 </a:t>
            </a:r>
            <a:r>
              <a:rPr lang="en-US" altLang="ko-KR" sz="1600" dirty="0">
                <a:latin typeface="+mn-ea"/>
              </a:rPr>
              <a:t>Package</a:t>
            </a:r>
            <a:r>
              <a:rPr lang="ko-KR" altLang="en-US" sz="1600" dirty="0">
                <a:latin typeface="+mn-ea"/>
              </a:rPr>
              <a:t>의 유무에 따라 이벤트를 발생하는 </a:t>
            </a:r>
            <a:r>
              <a:rPr lang="en-US" altLang="ko-KR" sz="1600" dirty="0">
                <a:latin typeface="+mn-ea"/>
              </a:rPr>
              <a:t>robbed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AE6640-8398-AE04-410F-757B3526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549" y="931130"/>
            <a:ext cx="4941702" cy="5791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358965-C5C3-3756-8D2B-E96BE4D14834}"/>
              </a:ext>
            </a:extLst>
          </p:cNvPr>
          <p:cNvSpPr txBox="1"/>
          <p:nvPr/>
        </p:nvSpPr>
        <p:spPr>
          <a:xfrm>
            <a:off x="4114800" y="1186401"/>
            <a:ext cx="6224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3200" dirty="0">
                <a:effectLst/>
                <a:latin typeface="Helvetica Neue" panose="02000503000000020004" pitchFamily="2" charset="0"/>
              </a:rPr>
              <a:t>💻</a:t>
            </a:r>
            <a:r>
              <a:rPr lang="en-US" altLang="ko-KR" sz="3200" dirty="0">
                <a:effectLst/>
                <a:latin typeface="Helvetica Neue" panose="02000503000000020004" pitchFamily="2" charset="0"/>
              </a:rPr>
              <a:t> </a:t>
            </a:r>
            <a:endParaRPr lang="ko-KR" altLang="en-US" sz="32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EDC22-8836-4889-D14D-8A0A6A5C484B}"/>
              </a:ext>
            </a:extLst>
          </p:cNvPr>
          <p:cNvSpPr txBox="1"/>
          <p:nvPr/>
        </p:nvSpPr>
        <p:spPr>
          <a:xfrm>
            <a:off x="4800600" y="4038600"/>
            <a:ext cx="51725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4400" dirty="0">
                <a:effectLst/>
                <a:latin typeface="Helvetica Neue" panose="02000503000000020004" pitchFamily="2" charset="0"/>
              </a:rPr>
              <a:t>☁️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070DDF-1822-9DA0-A0A3-E322E30A9039}"/>
              </a:ext>
            </a:extLst>
          </p:cNvPr>
          <p:cNvSpPr txBox="1"/>
          <p:nvPr/>
        </p:nvSpPr>
        <p:spPr>
          <a:xfrm>
            <a:off x="3505200" y="2411771"/>
            <a:ext cx="51725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4000" dirty="0">
                <a:effectLst/>
                <a:latin typeface="Helvetica Neue" panose="02000503000000020004" pitchFamily="2" charset="0"/>
              </a:rPr>
              <a:t>📱</a:t>
            </a:r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8478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1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인 가구를 위한 택배 실시간 알림 시스템 구축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2000" dirty="0">
                <a:latin typeface="+mn-ea"/>
                <a:cs typeface="Gulim"/>
              </a:rPr>
              <a:t>	-</a:t>
            </a:r>
            <a:r>
              <a:rPr lang="ko-KR" altLang="en-US" sz="1600" dirty="0" err="1">
                <a:latin typeface="+mn-ea"/>
                <a:cs typeface="Gulim"/>
              </a:rPr>
              <a:t>엣지</a:t>
            </a:r>
            <a:r>
              <a:rPr lang="ko-KR" altLang="en-US" sz="1600" dirty="0">
                <a:latin typeface="+mn-ea"/>
                <a:cs typeface="Gulim"/>
              </a:rPr>
              <a:t> 컴퓨팅과 </a:t>
            </a:r>
            <a:r>
              <a:rPr lang="en" altLang="ko-KR" sz="1600" dirty="0">
                <a:latin typeface="+mn-ea"/>
                <a:cs typeface="Gulim"/>
              </a:rPr>
              <a:t>YOLOv5</a:t>
            </a:r>
            <a:r>
              <a:rPr lang="ko-KR" altLang="en-US" sz="1600" dirty="0" err="1">
                <a:latin typeface="+mn-ea"/>
                <a:cs typeface="Gulim"/>
              </a:rPr>
              <a:t>를</a:t>
            </a:r>
            <a:r>
              <a:rPr lang="ko-KR" altLang="en-US" sz="1600" dirty="0">
                <a:latin typeface="+mn-ea"/>
                <a:cs typeface="Gulim"/>
              </a:rPr>
              <a:t> 활용하여 택배의 배송 및 도난 상황을 저비용으로 사용자에게 알릴 </a:t>
            </a:r>
            <a:r>
              <a:rPr lang="en-US" altLang="ko-KR" sz="1600" dirty="0">
                <a:latin typeface="+mn-ea"/>
                <a:cs typeface="Gulim"/>
              </a:rPr>
              <a:t>	</a:t>
            </a:r>
            <a:r>
              <a:rPr lang="ko-KR" altLang="en-US" sz="1600" dirty="0">
                <a:latin typeface="+mn-ea"/>
                <a:cs typeface="Gulim"/>
              </a:rPr>
              <a:t>수 있는 시스템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효율적인 데이터 처리 및 통신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	-</a:t>
            </a:r>
            <a:r>
              <a:rPr lang="ko-KR" altLang="en-US" sz="1600" dirty="0" err="1">
                <a:latin typeface="+mn-ea"/>
                <a:cs typeface="Gulim"/>
              </a:rPr>
              <a:t>엣지</a:t>
            </a:r>
            <a:r>
              <a:rPr lang="ko-KR" altLang="en-US" sz="1600" dirty="0">
                <a:latin typeface="+mn-ea"/>
                <a:cs typeface="Gulim"/>
              </a:rPr>
              <a:t> 디바이스에서 영상을 실시간으로 분석하고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유의미한 이벤트가 발생했을 시에만 서버로 </a:t>
            </a:r>
            <a:r>
              <a:rPr lang="en-US" altLang="ko-KR" sz="1600" dirty="0">
                <a:latin typeface="+mn-ea"/>
                <a:cs typeface="Gulim"/>
              </a:rPr>
              <a:t>	</a:t>
            </a:r>
            <a:r>
              <a:rPr lang="ko-KR" altLang="en-US" sz="1600" dirty="0">
                <a:latin typeface="+mn-ea"/>
                <a:cs typeface="Gulim"/>
              </a:rPr>
              <a:t>데이터를 전송하여 네트워크 트래픽 및 서버 스토리지 절감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사용자 중심의 모니터링 환경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600" dirty="0" err="1">
                <a:latin typeface="+mn-ea"/>
                <a:cs typeface="Gulim"/>
              </a:rPr>
              <a:t>Pythonanywhere</a:t>
            </a:r>
            <a:r>
              <a:rPr lang="ko-KR" altLang="en-US" sz="1600" dirty="0">
                <a:latin typeface="+mn-ea"/>
                <a:cs typeface="Gulim"/>
              </a:rPr>
              <a:t> 기반의 클라우드 서버와 </a:t>
            </a:r>
            <a:r>
              <a:rPr lang="en-US" altLang="ko-KR" sz="1600" dirty="0">
                <a:latin typeface="+mn-ea"/>
                <a:cs typeface="Gulim"/>
              </a:rPr>
              <a:t>Android </a:t>
            </a:r>
            <a:r>
              <a:rPr lang="ko-KR" altLang="en-US" sz="1600" dirty="0">
                <a:latin typeface="+mn-ea"/>
                <a:cs typeface="Gulim"/>
              </a:rPr>
              <a:t>앱 연동</a:t>
            </a:r>
            <a:endParaRPr lang="en-US" altLang="ko-KR" sz="1600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600" dirty="0">
                <a:latin typeface="+mn-ea"/>
                <a:cs typeface="Gulim"/>
              </a:rPr>
              <a:t>사용자가 앱을 통해 언제 어디서나 로그를 실시간으로 확인 가능하도록 구현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sz="2000" dirty="0">
              <a:latin typeface="+mn-ea"/>
              <a:cs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3C743A0-FA98-012B-DD55-445BFEB1438C}"/>
              </a:ext>
            </a:extLst>
          </p:cNvPr>
          <p:cNvSpPr txBox="1"/>
          <p:nvPr/>
        </p:nvSpPr>
        <p:spPr>
          <a:xfrm>
            <a:off x="574040" y="1447800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사회적 배경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최근 </a:t>
            </a:r>
            <a:r>
              <a:rPr lang="ko-KR" altLang="en-US" dirty="0" err="1">
                <a:latin typeface="+mn-ea"/>
                <a:cs typeface="Gulim"/>
              </a:rPr>
              <a:t>비대면</a:t>
            </a:r>
            <a:r>
              <a:rPr lang="ko-KR" altLang="en-US" dirty="0">
                <a:latin typeface="+mn-ea"/>
                <a:cs typeface="Gulim"/>
              </a:rPr>
              <a:t> 배송이 일상화되고 </a:t>
            </a:r>
            <a:r>
              <a:rPr lang="en-US" altLang="ko-KR" dirty="0">
                <a:latin typeface="+mn-ea"/>
                <a:cs typeface="Gulim"/>
              </a:rPr>
              <a:t>1</a:t>
            </a:r>
            <a:r>
              <a:rPr lang="ko-KR" altLang="en-US" dirty="0">
                <a:latin typeface="+mn-ea"/>
                <a:cs typeface="Gulim"/>
              </a:rPr>
              <a:t>인 가구의 수가 늘어나면서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현관 앞에 택배가 놓여있는 시간이 늘어나게 됨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C03B3-9AB4-D1B1-7C57-03E0D874AC83}"/>
              </a:ext>
            </a:extLst>
          </p:cNvPr>
          <p:cNvSpPr txBox="1"/>
          <p:nvPr/>
        </p:nvSpPr>
        <p:spPr>
          <a:xfrm>
            <a:off x="555505" y="3009653"/>
            <a:ext cx="8080375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본 시스템의 필요성</a:t>
            </a:r>
            <a:endParaRPr lang="en-US" altLang="ko-KR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택배가 도착했을 때와 택배가 사라졌을 때와 같은 변화가 있을 때만 로그를 기록하고 알림을 줌으로써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사용자가 안심하고 외출할 수 있는 환경을 제공함</a:t>
            </a:r>
            <a:endParaRPr lang="en-US" altLang="ko-KR"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00562"/>
              </p:ext>
            </p:extLst>
          </p:nvPr>
        </p:nvGraphicFramePr>
        <p:xfrm>
          <a:off x="457200" y="1219200"/>
          <a:ext cx="8991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O/X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Robbed.py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firebase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이용한 알림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 err="1"/>
                        <a:t>알림창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2644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en-US" altLang="ko-KR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i="1" spc="-5" dirty="0">
                <a:solidFill>
                  <a:srgbClr val="FF0000"/>
                </a:solidFill>
                <a:latin typeface="+mn-ea"/>
                <a:cs typeface="Malgun Gothic"/>
              </a:rPr>
              <a:t>	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i="1" spc="-5" dirty="0">
                <a:solidFill>
                  <a:schemeClr val="tx1"/>
                </a:solidFill>
                <a:latin typeface="+mn-ea"/>
                <a:cs typeface="Malgun Gothic"/>
              </a:rPr>
              <a:t>	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기본 모델로는 사람을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학습시킨 모델로는 상자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,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 비닐 등 </a:t>
            </a:r>
            <a:r>
              <a:rPr lang="ko-KR" altLang="en-US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택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배로 올 수 있는 것들을 판별하도록 함</a:t>
            </a:r>
            <a:endParaRPr lang="en-US" altLang="ko-KR" sz="1200" spc="-5" dirty="0">
              <a:solidFill>
                <a:schemeClr val="tx1"/>
              </a:solidFill>
              <a:latin typeface="+mn-ea"/>
              <a:cs typeface="Malgun Gothic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441420"/>
          </a:xfrm>
        </p:spPr>
        <p:txBody>
          <a:bodyPr/>
          <a:lstStyle/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데이터셋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Gulim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en" altLang="ko-KR" sz="1400" dirty="0">
                <a:solidFill>
                  <a:schemeClr val="tx1"/>
                </a:solidFill>
                <a:latin typeface="+mn-ea"/>
                <a:cs typeface="Gulim"/>
              </a:rPr>
              <a:t>https://</a:t>
            </a:r>
            <a:r>
              <a:rPr lang="en" altLang="ko-KR" sz="1400" dirty="0" err="1">
                <a:solidFill>
                  <a:schemeClr val="tx1"/>
                </a:solidFill>
                <a:latin typeface="+mn-ea"/>
                <a:cs typeface="Gulim"/>
              </a:rPr>
              <a:t>universe.roboflow.com</a:t>
            </a:r>
            <a:r>
              <a:rPr lang="en" altLang="ko-KR" sz="1400" dirty="0">
                <a:solidFill>
                  <a:schemeClr val="tx1"/>
                </a:solidFill>
                <a:latin typeface="+mn-ea"/>
                <a:cs typeface="Gulim"/>
              </a:rPr>
              <a:t>/</a:t>
            </a:r>
            <a:r>
              <a:rPr lang="en" altLang="ko-KR" sz="1400" dirty="0" err="1">
                <a:solidFill>
                  <a:schemeClr val="tx1"/>
                </a:solidFill>
                <a:latin typeface="+mn-ea"/>
                <a:cs typeface="Gulim"/>
              </a:rPr>
              <a:t>deteksipaketrusak</a:t>
            </a:r>
            <a:r>
              <a:rPr lang="en" altLang="ko-KR" sz="1400" dirty="0">
                <a:solidFill>
                  <a:schemeClr val="tx1"/>
                </a:solidFill>
                <a:latin typeface="+mn-ea"/>
                <a:cs typeface="Gulim"/>
              </a:rPr>
              <a:t>/package-kglu1</a:t>
            </a:r>
            <a:endParaRPr lang="en-US" altLang="ko-KR" sz="14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Malgun Gothic"/>
              </a:rPr>
              <a:t>경희대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Malgun Gothic"/>
              </a:rPr>
              <a:t>gpu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Malgun Gothic"/>
              </a:rPr>
              <a:t> 서버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  <a:cs typeface="Malgun Gothic"/>
              </a:rPr>
              <a:t>세라프를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Malgun Gothic"/>
              </a:rPr>
              <a:t> 이용해 학습</a:t>
            </a:r>
            <a:endParaRPr lang="ko-KR" altLang="en-US" sz="1400" dirty="0">
              <a:solidFill>
                <a:srgbClr val="FF0000"/>
              </a:solidFill>
              <a:latin typeface="+mn-ea"/>
              <a:cs typeface="Malgun Gothic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961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dirty="0" err="1">
                <a:solidFill>
                  <a:schemeClr val="tx1"/>
                </a:solidFill>
                <a:latin typeface="+mn-ea"/>
                <a:cs typeface="Malgun Gothic"/>
              </a:rPr>
              <a:t>Robbed.py</a:t>
            </a:r>
            <a:r>
              <a:rPr lang="ko-KR" altLang="en-US" sz="1400" kern="0" dirty="0" err="1">
                <a:solidFill>
                  <a:schemeClr val="tx1"/>
                </a:solidFill>
                <a:latin typeface="+mn-ea"/>
                <a:cs typeface="Malgun Gothic"/>
              </a:rPr>
              <a:t>를</a:t>
            </a:r>
            <a:r>
              <a:rPr lang="ko-KR" altLang="en-US" sz="1400" kern="0" dirty="0">
                <a:solidFill>
                  <a:schemeClr val="tx1"/>
                </a:solidFill>
                <a:latin typeface="+mn-ea"/>
                <a:cs typeface="Malgun Gothic"/>
              </a:rPr>
              <a:t> 만들어 이벤트 발생 조건 생성</a:t>
            </a:r>
          </a:p>
          <a:p>
            <a:pPr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kern="0" dirty="0">
              <a:solidFill>
                <a:schemeClr val="tx1"/>
              </a:solidFill>
              <a:latin typeface="+mn-ea"/>
              <a:cs typeface="Gulim"/>
            </a:endParaRP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5978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간략한 설명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64191F-F22D-966C-D9EE-60801EB521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408" y="4936281"/>
            <a:ext cx="4640252" cy="1400383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F63654-46F8-2B6B-56C6-60A8D51A03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590" y="2606280"/>
            <a:ext cx="2297215" cy="1381628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B1798A-F412-0236-2FFF-BE543FF27FB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12" y="4776097"/>
            <a:ext cx="3477285" cy="17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64120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85664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>
              <a:spcBef>
                <a:spcPts val="1440"/>
              </a:spcBef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869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084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 latinLnBrk="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그림 7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50E8FB-C34F-0B33-0D10-97C861D5697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999" y="1742589"/>
            <a:ext cx="4222200" cy="1935515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E2931E-090F-335A-8FDC-F75D9EB56D8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72" y="4473334"/>
            <a:ext cx="4435206" cy="16732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3DA8AB-0BC2-E94B-A660-962ACB5BFE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767" y="4640365"/>
            <a:ext cx="4717121" cy="535407"/>
          </a:xfrm>
          <a:prstGeom prst="rect">
            <a:avLst/>
          </a:prstGeom>
        </p:spPr>
      </p:pic>
      <p:pic>
        <p:nvPicPr>
          <p:cNvPr id="14" name="그림 13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04A0FE-5309-37E9-35CD-C697B351A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155" y="5363661"/>
            <a:ext cx="4922997" cy="6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4812</TotalTime>
  <Words>1181</Words>
  <Application>Microsoft Macintosh PowerPoint</Application>
  <PresentationFormat>A4 용지(210x297mm)</PresentationFormat>
  <Paragraphs>184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Malgun Gothic</vt:lpstr>
      <vt:lpstr>Arial</vt:lpstr>
      <vt:lpstr>Calibri</vt:lpstr>
      <vt:lpstr>Consolas</vt:lpstr>
      <vt:lpstr>Helvetica Neue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</vt:lpstr>
      <vt:lpstr>사용자 시나리오(Ui 구성)</vt:lpstr>
      <vt:lpstr>개발과정의 이슈(선택)</vt:lpstr>
      <vt:lpstr>데모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한승헌</cp:lastModifiedBy>
  <cp:revision>60</cp:revision>
  <dcterms:created xsi:type="dcterms:W3CDTF">2020-06-08T19:34:44Z</dcterms:created>
  <dcterms:modified xsi:type="dcterms:W3CDTF">2025-12-19T15:31:27Z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